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76" r:id="rId3"/>
    <p:sldId id="258" r:id="rId4"/>
    <p:sldId id="278" r:id="rId5"/>
    <p:sldId id="277" r:id="rId6"/>
    <p:sldId id="259" r:id="rId7"/>
    <p:sldId id="262" r:id="rId8"/>
    <p:sldId id="273" r:id="rId9"/>
    <p:sldId id="260" r:id="rId10"/>
    <p:sldId id="264" r:id="rId11"/>
    <p:sldId id="274" r:id="rId12"/>
    <p:sldId id="265" r:id="rId13"/>
    <p:sldId id="267" r:id="rId14"/>
    <p:sldId id="275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Slab" pitchFamily="2" charset="0"/>
      <p:regular r:id="rId21"/>
      <p:bold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000" y="2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e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a1fde0f7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a1fde0f7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a1fde0f7b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4a1fde0f7b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a1fde0f7b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a1fde0f7b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a1fde0f7b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a1fde0f7b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a1fde0f7b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a1fde0f7b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a1fde0f7b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a1fde0f7b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a1fde0f7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4a1fde0f7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-ES" sz="2800" b="1" dirty="0"/>
              <a:t>Industria </a:t>
            </a:r>
            <a:r>
              <a:rPr lang="es-ES" sz="2800" b="1" dirty="0" err="1"/>
              <a:t>Tailer</a:t>
            </a:r>
            <a:r>
              <a:rPr lang="es-ES" sz="2800" b="1" dirty="0"/>
              <a:t> baten </a:t>
            </a:r>
            <a:r>
              <a:rPr lang="es-ES" sz="2800" b="1" dirty="0" err="1"/>
              <a:t>Eraldaketa</a:t>
            </a:r>
            <a:r>
              <a:rPr lang="es-ES" sz="2800" b="1" dirty="0"/>
              <a:t> Digital </a:t>
            </a:r>
            <a:r>
              <a:rPr lang="es-ES" sz="2800" b="1" dirty="0" err="1"/>
              <a:t>Zibersegurua</a:t>
            </a:r>
            <a:endParaRPr sz="2800" b="1" dirty="0"/>
          </a:p>
        </p:txBody>
      </p:sp>
      <p:sp>
        <p:nvSpPr>
          <p:cNvPr id="66" name="Google Shape;66;p13"/>
          <p:cNvSpPr txBox="1"/>
          <p:nvPr/>
        </p:nvSpPr>
        <p:spPr>
          <a:xfrm>
            <a:off x="1860917" y="3193989"/>
            <a:ext cx="690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Tailer</a:t>
            </a:r>
            <a:r>
              <a:rPr lang="es-E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E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Tradizionaletik</a:t>
            </a:r>
            <a:r>
              <a:rPr lang="es-E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E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Ekosistema</a:t>
            </a:r>
            <a:r>
              <a:rPr lang="es-E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E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Ziberseguru</a:t>
            </a:r>
            <a:r>
              <a:rPr lang="es-ES"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4.0-</a:t>
            </a:r>
            <a:r>
              <a:rPr lang="es-ES" sz="18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</a:t>
            </a:r>
            <a:endParaRPr sz="1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F294D0FD-B5C0-422F-F081-47DED302B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282025" y="844225"/>
            <a:ext cx="8368200" cy="3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ES" dirty="0" err="1"/>
              <a:t>Tailer</a:t>
            </a:r>
            <a:r>
              <a:rPr lang="es-ES" dirty="0"/>
              <a:t> </a:t>
            </a:r>
            <a:r>
              <a:rPr lang="es-ES" dirty="0" err="1"/>
              <a:t>konbentzionala</a:t>
            </a:r>
            <a:r>
              <a:rPr lang="es-ES" dirty="0"/>
              <a:t>: 4 VLAN </a:t>
            </a:r>
            <a:r>
              <a:rPr lang="es-ES" dirty="0" err="1"/>
              <a:t>sortu</a:t>
            </a:r>
            <a:r>
              <a:rPr lang="es-ES" dirty="0"/>
              <a:t> </a:t>
            </a:r>
            <a:r>
              <a:rPr lang="es-ES" dirty="0" err="1"/>
              <a:t>dira</a:t>
            </a:r>
            <a:endParaRPr dirty="0"/>
          </a:p>
        </p:txBody>
      </p:sp>
      <p:sp>
        <p:nvSpPr>
          <p:cNvPr id="4" name="Google Shape;145;p23">
            <a:extLst>
              <a:ext uri="{FF2B5EF4-FFF2-40B4-BE49-F238E27FC236}">
                <a16:creationId xmlns:a16="http://schemas.microsoft.com/office/drawing/2014/main" id="{3FAC6154-A0BF-99C1-BDD6-663D38B9CA49}"/>
              </a:ext>
            </a:extLst>
          </p:cNvPr>
          <p:cNvSpPr txBox="1">
            <a:spLocks/>
          </p:cNvSpPr>
          <p:nvPr/>
        </p:nvSpPr>
        <p:spPr>
          <a:xfrm>
            <a:off x="422945" y="126086"/>
            <a:ext cx="8368200" cy="97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dirty="0"/>
            </a:br>
            <a:r>
              <a:rPr lang="es-ES" sz="1800" b="1" dirty="0" err="1"/>
              <a:t>Tailerra</a:t>
            </a:r>
            <a:r>
              <a:rPr lang="es-ES" sz="1800" b="1" dirty="0"/>
              <a:t> OT </a:t>
            </a:r>
            <a:r>
              <a:rPr lang="es-ES" sz="1800" b="1" dirty="0" err="1"/>
              <a:t>segmentatzen</a:t>
            </a:r>
            <a:endParaRPr lang="es-ES" sz="1800" b="1" dirty="0"/>
          </a:p>
        </p:txBody>
      </p:sp>
      <p:pic>
        <p:nvPicPr>
          <p:cNvPr id="6" name="Imagen 5" descr="Texto&#10;&#10;El contenido generado por IA puede ser incorrecto.">
            <a:extLst>
              <a:ext uri="{FF2B5EF4-FFF2-40B4-BE49-F238E27FC236}">
                <a16:creationId xmlns:a16="http://schemas.microsoft.com/office/drawing/2014/main" id="{E9BC3C91-DF2B-0681-14F7-4977E5AD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D8DB837-2491-1F65-6B5D-4D1BABE97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918" y="1807583"/>
            <a:ext cx="3886200" cy="104775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3D3D3DC-A664-B181-B988-22EF40FC4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945" y="1652240"/>
            <a:ext cx="2689371" cy="3308635"/>
          </a:xfrm>
          <a:prstGeom prst="rect">
            <a:avLst/>
          </a:prstGeom>
        </p:spPr>
      </p:pic>
      <p:pic>
        <p:nvPicPr>
          <p:cNvPr id="13" name="Google Shape;166;p25" title="IMG_20241028_141406_280.jpg">
            <a:extLst>
              <a:ext uri="{FF2B5EF4-FFF2-40B4-BE49-F238E27FC236}">
                <a16:creationId xmlns:a16="http://schemas.microsoft.com/office/drawing/2014/main" id="{4940F877-3690-07C0-B70E-CBCC1A60492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1697" y="3291924"/>
            <a:ext cx="1523765" cy="1702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65;p25" title="IMG_20241120_143336_045.jpg">
            <a:extLst>
              <a:ext uri="{FF2B5EF4-FFF2-40B4-BE49-F238E27FC236}">
                <a16:creationId xmlns:a16="http://schemas.microsoft.com/office/drawing/2014/main" id="{4EEB70A1-457A-A0FC-DBBC-5F909B876298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58118" y="2888600"/>
            <a:ext cx="1728132" cy="218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 30" descr="Cocina con estantes blancos  Descripción generada automáticamente con confianza media">
            <a:extLst>
              <a:ext uri="{FF2B5EF4-FFF2-40B4-BE49-F238E27FC236}">
                <a16:creationId xmlns:a16="http://schemas.microsoft.com/office/drawing/2014/main" id="{4D1945D8-B034-B8E5-8A05-7ABBE6BEE625}"/>
              </a:ext>
            </a:extLst>
          </p:cNvPr>
          <p:cNvPicPr>
            <a:picLocks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363713" y="3489234"/>
            <a:ext cx="1620749" cy="130794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50AB9-6553-DCD3-63EB-2A080B880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401925"/>
            <a:ext cx="8368200" cy="789311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sz="2800" dirty="0"/>
            </a:br>
            <a:r>
              <a:rPr lang="es-ES" sz="2000" b="1" dirty="0" err="1"/>
              <a:t>Tailerra</a:t>
            </a:r>
            <a:r>
              <a:rPr lang="es-ES" sz="2000" b="1" dirty="0"/>
              <a:t>/OT </a:t>
            </a:r>
            <a:r>
              <a:rPr lang="es-ES" sz="2000" b="1" dirty="0" err="1"/>
              <a:t>segmentatzen</a:t>
            </a:r>
            <a:endParaRPr lang="es-ES" sz="2000" b="1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36FEB3-0087-1628-9D30-576DAB50A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290084"/>
            <a:ext cx="8368200" cy="3278640"/>
          </a:xfrm>
        </p:spPr>
        <p:txBody>
          <a:bodyPr/>
          <a:lstStyle/>
          <a:p>
            <a:pPr marL="114300" indent="0">
              <a:buNone/>
            </a:pPr>
            <a:r>
              <a:rPr lang="pt-BR" sz="1400" dirty="0"/>
              <a:t>CNCak eta Deposyta ( Herraminten kudeaketarako makina) VLAN berdinean kokatu dira</a:t>
            </a:r>
            <a:endParaRPr lang="pt-BR" dirty="0"/>
          </a:p>
          <a:p>
            <a:pPr marL="114300" lvl="0" indent="0">
              <a:buNone/>
            </a:pPr>
            <a:endParaRPr lang="es-ES" b="1" dirty="0"/>
          </a:p>
        </p:txBody>
      </p:sp>
      <p:pic>
        <p:nvPicPr>
          <p:cNvPr id="5" name="Imagen 4" descr="Texto&#10;&#10;El contenido generado por IA puede ser incorrecto.">
            <a:extLst>
              <a:ext uri="{FF2B5EF4-FFF2-40B4-BE49-F238E27FC236}">
                <a16:creationId xmlns:a16="http://schemas.microsoft.com/office/drawing/2014/main" id="{DED77206-5E67-1F42-AF2D-0AC5C22A1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158" y="69383"/>
            <a:ext cx="2290813" cy="7115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283AD21-2B1A-C996-7C97-8A8636760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8" y="1925410"/>
            <a:ext cx="3662986" cy="264331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1383872-A99B-90B7-CBC4-8ECB131BC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9078" y="1838053"/>
            <a:ext cx="2154893" cy="2880000"/>
          </a:xfrm>
          <a:prstGeom prst="rect">
            <a:avLst/>
          </a:prstGeom>
        </p:spPr>
      </p:pic>
      <p:pic>
        <p:nvPicPr>
          <p:cNvPr id="4" name="Image 32" descr="Imagen que contiene interior, techo, cuarto, oficina  Descripción generada automáticamente">
            <a:extLst>
              <a:ext uri="{FF2B5EF4-FFF2-40B4-BE49-F238E27FC236}">
                <a16:creationId xmlns:a16="http://schemas.microsoft.com/office/drawing/2014/main" id="{B1B5AD9E-9D78-BE2B-CAF5-4BD653EF72F7}"/>
              </a:ext>
            </a:extLst>
          </p:cNvPr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77366" y="2129965"/>
            <a:ext cx="2372659" cy="175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05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7;p21">
            <a:extLst>
              <a:ext uri="{FF2B5EF4-FFF2-40B4-BE49-F238E27FC236}">
                <a16:creationId xmlns:a16="http://schemas.microsoft.com/office/drawing/2014/main" id="{0F91366F-007D-5ABF-48B0-3C7C9569AE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82025" y="844225"/>
            <a:ext cx="8368200" cy="3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596900" lvl="1" indent="0">
              <a:buNone/>
            </a:pPr>
            <a:endParaRPr lang="es-ES" dirty="0"/>
          </a:p>
          <a:p>
            <a:pPr marL="596900" lvl="1" indent="0">
              <a:buNone/>
            </a:pPr>
            <a:endParaRPr lang="es-ES" dirty="0"/>
          </a:p>
          <a:p>
            <a:pPr lvl="1"/>
            <a:r>
              <a:rPr lang="es-ES" b="1" dirty="0" err="1"/>
              <a:t>FortiGate</a:t>
            </a:r>
            <a:r>
              <a:rPr lang="es-ES" b="1" dirty="0"/>
              <a:t> </a:t>
            </a:r>
            <a:r>
              <a:rPr lang="es-ES" b="1" dirty="0" err="1"/>
              <a:t>Firewalla</a:t>
            </a:r>
            <a:r>
              <a:rPr lang="es-ES" b="1" dirty="0"/>
              <a:t> </a:t>
            </a:r>
            <a:r>
              <a:rPr lang="es-ES" dirty="0"/>
              <a:t>: </a:t>
            </a:r>
            <a:r>
              <a:rPr lang="es-ES" dirty="0" err="1"/>
              <a:t>OTko</a:t>
            </a:r>
            <a:r>
              <a:rPr lang="es-ES" dirty="0"/>
              <a:t> </a:t>
            </a:r>
            <a:r>
              <a:rPr lang="es-ES" dirty="0" err="1"/>
              <a:t>VLANen</a:t>
            </a:r>
            <a:r>
              <a:rPr lang="es-ES" dirty="0"/>
              <a:t> </a:t>
            </a:r>
            <a:r>
              <a:rPr lang="es-ES" dirty="0" err="1"/>
              <a:t>arteko</a:t>
            </a:r>
            <a:r>
              <a:rPr lang="es-ES" dirty="0"/>
              <a:t> </a:t>
            </a:r>
            <a:r>
              <a:rPr lang="es-ES" dirty="0" err="1"/>
              <a:t>kontrolerako</a:t>
            </a:r>
            <a:r>
              <a:rPr lang="es-ES" dirty="0"/>
              <a:t> eta VPN </a:t>
            </a:r>
            <a:r>
              <a:rPr lang="es-ES" dirty="0" err="1"/>
              <a:t>serbitzaria</a:t>
            </a:r>
            <a:endParaRPr lang="es-ES" dirty="0"/>
          </a:p>
          <a:p>
            <a:pPr lvl="1"/>
            <a:r>
              <a:rPr lang="es-ES" b="1" dirty="0" err="1"/>
              <a:t>FortiSwitch</a:t>
            </a:r>
            <a:r>
              <a:rPr lang="es-ES" b="1" dirty="0"/>
              <a:t> : </a:t>
            </a:r>
            <a:r>
              <a:rPr lang="es-ES" dirty="0" err="1"/>
              <a:t>VLANen</a:t>
            </a:r>
            <a:r>
              <a:rPr lang="es-ES" dirty="0"/>
              <a:t> </a:t>
            </a:r>
            <a:r>
              <a:rPr lang="es-ES" dirty="0" err="1"/>
              <a:t>distribuzioa</a:t>
            </a:r>
            <a:endParaRPr lang="es-ES" dirty="0"/>
          </a:p>
          <a:p>
            <a:pPr lvl="1"/>
            <a:r>
              <a:rPr lang="es-ES" b="1" dirty="0"/>
              <a:t>Siemens </a:t>
            </a:r>
            <a:r>
              <a:rPr lang="es-ES" b="1" dirty="0" err="1"/>
              <a:t>XC208</a:t>
            </a:r>
            <a:r>
              <a:rPr lang="es-ES" b="1" dirty="0"/>
              <a:t> : </a:t>
            </a:r>
            <a:r>
              <a:rPr lang="es-ES" dirty="0" err="1"/>
              <a:t>Tailer</a:t>
            </a:r>
            <a:r>
              <a:rPr lang="es-ES" dirty="0"/>
              <a:t> </a:t>
            </a:r>
            <a:r>
              <a:rPr lang="es-ES" dirty="0" err="1"/>
              <a:t>konbentzionaleko</a:t>
            </a:r>
            <a:r>
              <a:rPr lang="es-ES" dirty="0"/>
              <a:t> </a:t>
            </a:r>
            <a:r>
              <a:rPr lang="es-ES" dirty="0" err="1"/>
              <a:t>lehengo</a:t>
            </a:r>
            <a:r>
              <a:rPr lang="es-ES" dirty="0"/>
              <a:t> </a:t>
            </a:r>
            <a:r>
              <a:rPr lang="es-ES" dirty="0" err="1"/>
              <a:t>defentsa</a:t>
            </a:r>
            <a:endParaRPr lang="es-ES" dirty="0"/>
          </a:p>
          <a:p>
            <a:pPr lvl="1"/>
            <a:endParaRPr dirty="0"/>
          </a:p>
        </p:txBody>
      </p:sp>
      <p:sp>
        <p:nvSpPr>
          <p:cNvPr id="7" name="Google Shape;145;p23">
            <a:extLst>
              <a:ext uri="{FF2B5EF4-FFF2-40B4-BE49-F238E27FC236}">
                <a16:creationId xmlns:a16="http://schemas.microsoft.com/office/drawing/2014/main" id="{D3B943E2-7422-1247-8F96-60711823A78C}"/>
              </a:ext>
            </a:extLst>
          </p:cNvPr>
          <p:cNvSpPr txBox="1">
            <a:spLocks/>
          </p:cNvSpPr>
          <p:nvPr/>
        </p:nvSpPr>
        <p:spPr>
          <a:xfrm>
            <a:off x="282025" y="170374"/>
            <a:ext cx="8368200" cy="995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 sz="4500" dirty="0" err="1"/>
              <a:t>PROIEKTUAREN</a:t>
            </a:r>
            <a:r>
              <a:rPr lang="es-ES" sz="6800" dirty="0"/>
              <a:t> </a:t>
            </a:r>
            <a:r>
              <a:rPr lang="es-ES" sz="4500" dirty="0" err="1"/>
              <a:t>GARAPENA</a:t>
            </a:r>
            <a:br>
              <a:rPr lang="es-ES" sz="4000" dirty="0"/>
            </a:br>
            <a:r>
              <a:rPr lang="es-ES" sz="2900" b="1" dirty="0" err="1"/>
              <a:t>Tailerra</a:t>
            </a:r>
            <a:r>
              <a:rPr lang="es-ES" sz="2900" b="1" dirty="0"/>
              <a:t>/OT </a:t>
            </a:r>
            <a:r>
              <a:rPr lang="es-ES" sz="2900" b="1" dirty="0" err="1"/>
              <a:t>segmentatzen</a:t>
            </a:r>
            <a:endParaRPr lang="es-ES" sz="2900" dirty="0"/>
          </a:p>
        </p:txBody>
      </p:sp>
      <p:pic>
        <p:nvPicPr>
          <p:cNvPr id="9" name="Imagen 8" descr="Texto&#10;&#10;El contenido generado por IA puede ser incorrecto.">
            <a:extLst>
              <a:ext uri="{FF2B5EF4-FFF2-40B4-BE49-F238E27FC236}">
                <a16:creationId xmlns:a16="http://schemas.microsoft.com/office/drawing/2014/main" id="{05F4642B-4153-EAC5-5F49-00B022654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455FC41-D9F8-0B2E-F82C-455CA984A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952" y="2321554"/>
            <a:ext cx="6409470" cy="275457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387900" y="1182847"/>
            <a:ext cx="8368200" cy="4102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s-ES" sz="1600" dirty="0" err="1"/>
              <a:t>Tknika</a:t>
            </a:r>
            <a:r>
              <a:rPr lang="es-ES" sz="1600" dirty="0"/>
              <a:t> </a:t>
            </a:r>
            <a:r>
              <a:rPr lang="es-ES" sz="1600" dirty="0" err="1"/>
              <a:t>PENTESTING</a:t>
            </a:r>
            <a:r>
              <a:rPr lang="es-ES" sz="1600" dirty="0"/>
              <a:t> : </a:t>
            </a:r>
            <a:r>
              <a:rPr lang="es-ES" sz="1600" b="1" dirty="0" err="1"/>
              <a:t>Kontrol-sistemetan</a:t>
            </a:r>
            <a:r>
              <a:rPr lang="es-ES" sz="1600" b="1" dirty="0"/>
              <a:t> </a:t>
            </a:r>
            <a:r>
              <a:rPr lang="es-ES" sz="1600" b="1" dirty="0" err="1"/>
              <a:t>erasoa</a:t>
            </a:r>
            <a:r>
              <a:rPr lang="es-ES" sz="1600" b="1" dirty="0"/>
              <a:t> eta </a:t>
            </a:r>
            <a:r>
              <a:rPr lang="es-ES" sz="1600" b="1" dirty="0" err="1"/>
              <a:t>defentsa</a:t>
            </a:r>
            <a:r>
              <a:rPr lang="es-ES" sz="1600" b="1" dirty="0"/>
              <a:t> </a:t>
            </a:r>
            <a:r>
              <a:rPr lang="es-ES" sz="1600" b="1" dirty="0" err="1"/>
              <a:t>simulazioak</a:t>
            </a:r>
            <a:r>
              <a:rPr lang="es-ES" sz="1600" b="1" dirty="0"/>
              <a:t> </a:t>
            </a:r>
            <a:r>
              <a:rPr lang="es-ES" sz="1600" b="1" dirty="0" err="1"/>
              <a:t>egiteko</a:t>
            </a:r>
            <a:r>
              <a:rPr lang="es-ES" sz="1600" b="1" dirty="0"/>
              <a:t> </a:t>
            </a:r>
            <a:r>
              <a:rPr lang="es-ES" sz="1600" dirty="0" err="1"/>
              <a:t>prestakuntza-ingurune</a:t>
            </a:r>
            <a:r>
              <a:rPr lang="es-ES" sz="1600" dirty="0"/>
              <a:t> bat </a:t>
            </a:r>
            <a:r>
              <a:rPr lang="es-ES" sz="1600" dirty="0" err="1"/>
              <a:t>sortzea</a:t>
            </a:r>
            <a:r>
              <a:rPr lang="es-ES" sz="1600" dirty="0"/>
              <a:t> </a:t>
            </a:r>
            <a:r>
              <a:rPr lang="es-ES" sz="1600" b="1" dirty="0" err="1"/>
              <a:t>Uni</a:t>
            </a:r>
            <a:r>
              <a:rPr lang="es-ES" sz="1600" b="1" dirty="0"/>
              <a:t> </a:t>
            </a:r>
            <a:r>
              <a:rPr lang="es-ES" sz="1600" b="1" dirty="0" err="1"/>
              <a:t>Eibar-Ermuarekin</a:t>
            </a:r>
            <a:r>
              <a:rPr lang="es-ES" sz="1600" b="1" dirty="0"/>
              <a:t> batera </a:t>
            </a:r>
          </a:p>
          <a:p>
            <a:pPr marL="114300" indent="0">
              <a:buNone/>
            </a:pPr>
            <a:endParaRPr lang="es-ES" sz="1600" dirty="0"/>
          </a:p>
          <a:p>
            <a:pPr lvl="1"/>
            <a:r>
              <a:rPr lang="es-ES" sz="1200" dirty="0" err="1"/>
              <a:t>Firewallen</a:t>
            </a:r>
            <a:r>
              <a:rPr lang="es-ES" sz="1200" dirty="0"/>
              <a:t> </a:t>
            </a:r>
            <a:r>
              <a:rPr lang="es-ES" sz="1200" dirty="0" err="1"/>
              <a:t>IDS</a:t>
            </a:r>
            <a:r>
              <a:rPr lang="es-ES" sz="1200" dirty="0"/>
              <a:t>/IPS </a:t>
            </a:r>
            <a:r>
              <a:rPr lang="es-ES" sz="1200" dirty="0" err="1"/>
              <a:t>azterketa</a:t>
            </a:r>
            <a:r>
              <a:rPr lang="es-ES" sz="1200" dirty="0"/>
              <a:t> - </a:t>
            </a:r>
            <a:r>
              <a:rPr lang="es-ES" sz="1200" dirty="0" err="1"/>
              <a:t>Aplikazio</a:t>
            </a:r>
            <a:r>
              <a:rPr lang="es-ES" sz="1200" dirty="0"/>
              <a:t> </a:t>
            </a:r>
            <a:r>
              <a:rPr lang="es-ES" sz="1200" dirty="0" err="1"/>
              <a:t>mailako</a:t>
            </a:r>
            <a:r>
              <a:rPr lang="es-ES" sz="1200" dirty="0"/>
              <a:t> </a:t>
            </a:r>
            <a:r>
              <a:rPr lang="es-ES" sz="1200" dirty="0" err="1"/>
              <a:t>kontrola</a:t>
            </a:r>
            <a:r>
              <a:rPr lang="es-ES" sz="1200" dirty="0"/>
              <a:t> </a:t>
            </a:r>
            <a:r>
              <a:rPr lang="es-ES" sz="1200" dirty="0">
                <a:sym typeface="Wingdings" panose="05000000000000000000" pitchFamily="2" charset="2"/>
              </a:rPr>
              <a:t> </a:t>
            </a:r>
            <a:r>
              <a:rPr lang="es-ES" sz="1200" dirty="0" err="1"/>
              <a:t>Sarrera</a:t>
            </a:r>
            <a:r>
              <a:rPr lang="es-ES" sz="1200" dirty="0"/>
              <a:t> </a:t>
            </a:r>
            <a:r>
              <a:rPr lang="es-ES" sz="1200" dirty="0" err="1"/>
              <a:t>detekzio</a:t>
            </a:r>
            <a:r>
              <a:rPr lang="es-ES" sz="1200" dirty="0"/>
              <a:t> eta </a:t>
            </a:r>
            <a:r>
              <a:rPr lang="es-ES" sz="1200" dirty="0" err="1"/>
              <a:t>prebentzio</a:t>
            </a:r>
            <a:r>
              <a:rPr lang="es-ES" sz="1200" dirty="0"/>
              <a:t> </a:t>
            </a:r>
            <a:r>
              <a:rPr lang="es-ES" sz="1200" dirty="0" err="1"/>
              <a:t>sistemak</a:t>
            </a:r>
            <a:r>
              <a:rPr lang="es-ES" sz="1200" dirty="0"/>
              <a:t> : </a:t>
            </a:r>
            <a:r>
              <a:rPr lang="es-ES" sz="1200" dirty="0" err="1"/>
              <a:t>denbora</a:t>
            </a:r>
            <a:r>
              <a:rPr lang="es-ES" sz="1200" dirty="0"/>
              <a:t> </a:t>
            </a:r>
            <a:r>
              <a:rPr lang="es-ES" sz="1200" dirty="0" err="1"/>
              <a:t>errealeko</a:t>
            </a:r>
            <a:r>
              <a:rPr lang="es-ES" sz="1200" dirty="0"/>
              <a:t> </a:t>
            </a:r>
            <a:r>
              <a:rPr lang="es-ES" sz="1200" dirty="0" err="1"/>
              <a:t>mehatxu-blokeoa</a:t>
            </a:r>
            <a:endParaRPr lang="es-ES" sz="1200" dirty="0">
              <a:sym typeface="Wingdings" panose="05000000000000000000" pitchFamily="2" charset="2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lvl="1"/>
            <a:r>
              <a:rPr lang="es-ES" sz="1200" dirty="0" err="1"/>
              <a:t>Monitorizazio</a:t>
            </a:r>
            <a:r>
              <a:rPr lang="es-ES" sz="1200" dirty="0"/>
              <a:t> eta </a:t>
            </a:r>
            <a:r>
              <a:rPr lang="es-ES" sz="1200" dirty="0" err="1"/>
              <a:t>SIEM</a:t>
            </a:r>
            <a:r>
              <a:rPr lang="es-ES" sz="1200" dirty="0"/>
              <a:t> </a:t>
            </a:r>
            <a:r>
              <a:rPr lang="es-ES" sz="1200" dirty="0" err="1"/>
              <a:t>sistemen</a:t>
            </a:r>
            <a:r>
              <a:rPr lang="es-ES" sz="1200" dirty="0"/>
              <a:t> </a:t>
            </a:r>
            <a:r>
              <a:rPr lang="es-ES" sz="1200" dirty="0" err="1"/>
              <a:t>inplementazioa</a:t>
            </a:r>
            <a:endParaRPr lang="es-ES" sz="12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lvl="1"/>
            <a:r>
              <a:rPr lang="es-ES" sz="1200" dirty="0"/>
              <a:t>Active </a:t>
            </a:r>
            <a:r>
              <a:rPr lang="es-ES" sz="1200" dirty="0" err="1"/>
              <a:t>Directory</a:t>
            </a:r>
            <a:r>
              <a:rPr lang="es-ES" sz="1200" dirty="0"/>
              <a:t> 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marL="114300" indent="0">
              <a:buNone/>
            </a:pPr>
            <a:endParaRPr lang="es-ES" sz="1600" b="1" dirty="0">
              <a:sym typeface="Wingdings" panose="05000000000000000000" pitchFamily="2" charset="2"/>
            </a:endParaRPr>
          </a:p>
          <a:p>
            <a:r>
              <a:rPr lang="es-ES" sz="1600" dirty="0" err="1">
                <a:sym typeface="Wingdings" panose="05000000000000000000" pitchFamily="2" charset="2"/>
              </a:rPr>
              <a:t>SCADA</a:t>
            </a:r>
            <a:r>
              <a:rPr lang="es-ES" sz="1600" dirty="0">
                <a:sym typeface="Wingdings" panose="05000000000000000000" pitchFamily="2" charset="2"/>
              </a:rPr>
              <a:t> </a:t>
            </a:r>
            <a:r>
              <a:rPr lang="es-ES" sz="1600" dirty="0" err="1">
                <a:sym typeface="Wingdings" panose="05000000000000000000" pitchFamily="2" charset="2"/>
              </a:rPr>
              <a:t>disenatu</a:t>
            </a:r>
            <a:r>
              <a:rPr lang="es-ES" sz="1600" dirty="0">
                <a:sym typeface="Wingdings" panose="05000000000000000000" pitchFamily="2" charset="2"/>
              </a:rPr>
              <a:t> eta </a:t>
            </a:r>
            <a:r>
              <a:rPr lang="es-ES" sz="1600" dirty="0" err="1">
                <a:sym typeface="Wingdings" panose="05000000000000000000" pitchFamily="2" charset="2"/>
              </a:rPr>
              <a:t>muntatu</a:t>
            </a:r>
            <a:endParaRPr lang="es-ES" sz="1600" dirty="0">
              <a:sym typeface="Wingdings" panose="05000000000000000000" pitchFamily="2" charset="2"/>
            </a:endParaRPr>
          </a:p>
          <a:p>
            <a:endParaRPr lang="es-ES" sz="1600" b="1" dirty="0">
              <a:sym typeface="Wingdings" panose="05000000000000000000" pitchFamily="2" charset="2"/>
            </a:endParaRPr>
          </a:p>
          <a:p>
            <a:r>
              <a:rPr lang="es-ES" sz="1600" dirty="0">
                <a:sym typeface="Wingdings" panose="05000000000000000000" pitchFamily="2" charset="2"/>
              </a:rPr>
              <a:t>MES sistema baten </a:t>
            </a:r>
            <a:r>
              <a:rPr lang="es-ES" sz="1600" dirty="0" err="1">
                <a:sym typeface="Wingdings" panose="05000000000000000000" pitchFamily="2" charset="2"/>
              </a:rPr>
              <a:t>inplementazioa</a:t>
            </a:r>
            <a:endParaRPr lang="es-ES" sz="1600" dirty="0">
              <a:sym typeface="Wingdings" panose="05000000000000000000" pitchFamily="2" charset="2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s-ES" sz="1600" dirty="0"/>
          </a:p>
        </p:txBody>
      </p:sp>
      <p:sp>
        <p:nvSpPr>
          <p:cNvPr id="4" name="Google Shape;145;p23">
            <a:extLst>
              <a:ext uri="{FF2B5EF4-FFF2-40B4-BE49-F238E27FC236}">
                <a16:creationId xmlns:a16="http://schemas.microsoft.com/office/drawing/2014/main" id="{CD39A7B4-7E9A-BEEC-58D9-0E044DE4223E}"/>
              </a:ext>
            </a:extLst>
          </p:cNvPr>
          <p:cNvSpPr txBox="1">
            <a:spLocks/>
          </p:cNvSpPr>
          <p:nvPr/>
        </p:nvSpPr>
        <p:spPr>
          <a:xfrm>
            <a:off x="387900" y="80097"/>
            <a:ext cx="8368200" cy="893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 dirty="0"/>
              <a:t>2025-</a:t>
            </a:r>
            <a:r>
              <a:rPr lang="es-ES" dirty="0" err="1"/>
              <a:t>2026ko</a:t>
            </a:r>
            <a:r>
              <a:rPr lang="es-ES" dirty="0"/>
              <a:t>  </a:t>
            </a:r>
            <a:r>
              <a:rPr lang="es-ES" dirty="0" err="1"/>
              <a:t>ILDOAK</a:t>
            </a:r>
            <a:endParaRPr lang="es-ES" dirty="0"/>
          </a:p>
        </p:txBody>
      </p:sp>
      <p:pic>
        <p:nvPicPr>
          <p:cNvPr id="8" name="Imagen 7" descr="Texto&#10;&#10;El contenido generado por IA puede ser incorrecto.">
            <a:extLst>
              <a:ext uri="{FF2B5EF4-FFF2-40B4-BE49-F238E27FC236}">
                <a16:creationId xmlns:a16="http://schemas.microsoft.com/office/drawing/2014/main" id="{1D9E8A68-1BB3-181A-85D8-A5DF6BA2E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4ACAF-EE8D-8CBA-D52F-57E8AB6BA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158258"/>
            <a:ext cx="8368200" cy="1763268"/>
          </a:xfrm>
        </p:spPr>
        <p:txBody>
          <a:bodyPr>
            <a:normAutofit/>
          </a:bodyPr>
          <a:lstStyle/>
          <a:p>
            <a:r>
              <a:rPr lang="es-ES" sz="2800" dirty="0"/>
              <a:t>2025-</a:t>
            </a:r>
            <a:r>
              <a:rPr lang="es-ES" sz="2800" dirty="0" err="1"/>
              <a:t>2026ko</a:t>
            </a:r>
            <a:r>
              <a:rPr lang="es-ES" sz="2800" dirty="0"/>
              <a:t>  </a:t>
            </a:r>
            <a:r>
              <a:rPr lang="es-ES" sz="2800" dirty="0" err="1"/>
              <a:t>ILDOAK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62FA79-9B0A-F396-B8F0-FCF4CA11C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297172"/>
            <a:ext cx="8368200" cy="3271552"/>
          </a:xfrm>
        </p:spPr>
        <p:txBody>
          <a:bodyPr/>
          <a:lstStyle/>
          <a:p>
            <a:r>
              <a:rPr lang="es-ES" sz="1600" dirty="0" err="1"/>
              <a:t>Banatutako</a:t>
            </a:r>
            <a:r>
              <a:rPr lang="es-ES" sz="1600" dirty="0"/>
              <a:t> </a:t>
            </a:r>
            <a:r>
              <a:rPr lang="es-ES" sz="1600" dirty="0" err="1"/>
              <a:t>fabrika</a:t>
            </a:r>
            <a:r>
              <a:rPr lang="es-ES" sz="1600" dirty="0"/>
              <a:t> bat </a:t>
            </a:r>
            <a:r>
              <a:rPr lang="es-ES" sz="1600" dirty="0" err="1"/>
              <a:t>simulatzeko</a:t>
            </a:r>
            <a:r>
              <a:rPr lang="es-ES" sz="1600" dirty="0"/>
              <a:t> </a:t>
            </a:r>
            <a:r>
              <a:rPr lang="es-ES" sz="1600" b="1" dirty="0"/>
              <a:t>VPN </a:t>
            </a:r>
            <a:r>
              <a:rPr lang="es-ES" sz="1600" b="1" dirty="0" err="1"/>
              <a:t>seguru</a:t>
            </a:r>
            <a:r>
              <a:rPr lang="es-ES" sz="1600" b="1" dirty="0"/>
              <a:t> </a:t>
            </a:r>
            <a:r>
              <a:rPr lang="es-ES" sz="1600" b="1" dirty="0" err="1"/>
              <a:t>bidez</a:t>
            </a:r>
            <a:r>
              <a:rPr lang="es-ES" sz="1600" b="1" dirty="0"/>
              <a:t> </a:t>
            </a:r>
            <a:r>
              <a:rPr lang="es-ES" sz="1600" dirty="0" err="1"/>
              <a:t>konektatu</a:t>
            </a:r>
            <a:r>
              <a:rPr lang="es-ES" sz="1600" dirty="0"/>
              <a:t> </a:t>
            </a:r>
            <a:r>
              <a:rPr lang="es-ES" sz="1600" dirty="0" err="1"/>
              <a:t>nahi</a:t>
            </a:r>
            <a:r>
              <a:rPr lang="es-ES" sz="1600" dirty="0"/>
              <a:t> </a:t>
            </a:r>
            <a:r>
              <a:rPr lang="es-ES" sz="1600" dirty="0" err="1"/>
              <a:t>ditugu</a:t>
            </a:r>
            <a:r>
              <a:rPr lang="es-ES" sz="1600" dirty="0"/>
              <a:t> </a:t>
            </a:r>
            <a:r>
              <a:rPr lang="es-ES" sz="1600" dirty="0" err="1"/>
              <a:t>Laudioalde</a:t>
            </a:r>
            <a:r>
              <a:rPr lang="es-ES" sz="1600" dirty="0"/>
              <a:t> </a:t>
            </a:r>
            <a:r>
              <a:rPr lang="es-ES" sz="1600" dirty="0" err="1"/>
              <a:t>Eskolako</a:t>
            </a:r>
            <a:r>
              <a:rPr lang="es-ES" sz="1600" dirty="0"/>
              <a:t> </a:t>
            </a:r>
            <a:r>
              <a:rPr lang="es-ES" sz="1600" dirty="0" err="1"/>
              <a:t>hiru</a:t>
            </a:r>
            <a:r>
              <a:rPr lang="es-ES" sz="1600" dirty="0"/>
              <a:t> </a:t>
            </a:r>
            <a:r>
              <a:rPr lang="es-ES" sz="1600" dirty="0" err="1"/>
              <a:t>gune</a:t>
            </a:r>
            <a:r>
              <a:rPr lang="es-ES" sz="1600" dirty="0"/>
              <a:t> </a:t>
            </a:r>
            <a:r>
              <a:rPr lang="es-ES" sz="1600" dirty="0" err="1"/>
              <a:t>nagusiak</a:t>
            </a:r>
            <a:r>
              <a:rPr lang="es-ES" sz="1600" dirty="0"/>
              <a:t>:   </a:t>
            </a:r>
            <a:r>
              <a:rPr lang="es-ES" sz="1600" dirty="0" err="1"/>
              <a:t>Zibersegurtasun</a:t>
            </a:r>
            <a:r>
              <a:rPr lang="es-ES" sz="1600" dirty="0"/>
              <a:t> </a:t>
            </a:r>
            <a:r>
              <a:rPr lang="es-ES" sz="1600" dirty="0" err="1"/>
              <a:t>OTko</a:t>
            </a:r>
            <a:r>
              <a:rPr lang="es-ES" sz="1600" dirty="0"/>
              <a:t> </a:t>
            </a:r>
            <a:r>
              <a:rPr lang="es-ES" sz="1600" dirty="0" err="1"/>
              <a:t>gela</a:t>
            </a:r>
            <a:r>
              <a:rPr lang="es-ES" sz="1600" dirty="0"/>
              <a:t>,  </a:t>
            </a:r>
            <a:r>
              <a:rPr lang="es-ES" sz="1600" dirty="0" err="1"/>
              <a:t>Fabrikazio</a:t>
            </a:r>
            <a:r>
              <a:rPr lang="es-ES" sz="1600" dirty="0"/>
              <a:t> </a:t>
            </a:r>
            <a:r>
              <a:rPr lang="es-ES" sz="1600" dirty="0" err="1"/>
              <a:t>adimentsuko</a:t>
            </a:r>
            <a:r>
              <a:rPr lang="es-ES" sz="1600" dirty="0"/>
              <a:t> </a:t>
            </a:r>
            <a:r>
              <a:rPr lang="es-ES" sz="1600" dirty="0" err="1"/>
              <a:t>gela</a:t>
            </a:r>
            <a:r>
              <a:rPr lang="es-ES" sz="1600" dirty="0"/>
              <a:t> eta </a:t>
            </a:r>
            <a:r>
              <a:rPr lang="es-ES" sz="1600" dirty="0" err="1"/>
              <a:t>Digitalizatutako</a:t>
            </a:r>
            <a:r>
              <a:rPr lang="es-ES" sz="1600" dirty="0"/>
              <a:t> </a:t>
            </a:r>
            <a:r>
              <a:rPr lang="es-ES" sz="1600" dirty="0" err="1"/>
              <a:t>Tailerra</a:t>
            </a:r>
            <a:endParaRPr lang="es-ES" sz="1600" dirty="0"/>
          </a:p>
          <a:p>
            <a:endParaRPr lang="es-ES" sz="1600" dirty="0"/>
          </a:p>
          <a:p>
            <a:endParaRPr lang="es-ES" dirty="0"/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4BB916C6-619D-2DAB-D97E-69F81FB9F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486" y="21596"/>
            <a:ext cx="2290813" cy="71154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E374D6E-D13E-4E94-6941-6C71E84DF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234" y="2338044"/>
            <a:ext cx="6216502" cy="264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13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54AB0A-B0BE-E742-64E9-3FC03E9E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AURKIBIDEA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319943-AF94-715F-0622-B40E496DA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011" y="1489824"/>
            <a:ext cx="8368200" cy="3078900"/>
          </a:xfrm>
        </p:spPr>
        <p:txBody>
          <a:bodyPr/>
          <a:lstStyle/>
          <a:p>
            <a:pPr marL="114300" indent="0">
              <a:buNone/>
            </a:pPr>
            <a:endParaRPr lang="es-ES" b="1" dirty="0"/>
          </a:p>
          <a:p>
            <a:r>
              <a:rPr lang="es-ES" b="1" dirty="0" err="1"/>
              <a:t>LAUDIOALDE</a:t>
            </a:r>
            <a:r>
              <a:rPr lang="es-ES" b="1" dirty="0"/>
              <a:t> LANBIDE ESKOLA </a:t>
            </a:r>
            <a:r>
              <a:rPr lang="es-ES" b="1" dirty="0" err="1"/>
              <a:t>LHII</a:t>
            </a:r>
            <a:endParaRPr lang="es-ES" b="1" dirty="0"/>
          </a:p>
          <a:p>
            <a:pPr marL="114300" indent="0">
              <a:buNone/>
            </a:pPr>
            <a:endParaRPr lang="es-ES" b="1" dirty="0"/>
          </a:p>
          <a:p>
            <a:r>
              <a:rPr lang="es-ES" b="1" dirty="0" err="1"/>
              <a:t>ADVANCE</a:t>
            </a:r>
            <a:r>
              <a:rPr lang="es-ES" b="1" dirty="0"/>
              <a:t> </a:t>
            </a:r>
            <a:r>
              <a:rPr lang="es-ES" b="1" dirty="0" err="1"/>
              <a:t>FACTORIES</a:t>
            </a:r>
            <a:r>
              <a:rPr lang="es-ES" b="1" dirty="0"/>
              <a:t> EXPO &amp; </a:t>
            </a:r>
            <a:r>
              <a:rPr lang="es-ES" b="1" dirty="0" err="1"/>
              <a:t>CONGRESS</a:t>
            </a:r>
            <a:r>
              <a:rPr lang="es-ES" b="1" dirty="0"/>
              <a:t> </a:t>
            </a:r>
            <a:r>
              <a:rPr lang="es-ES" b="1" dirty="0" err="1"/>
              <a:t>LEHENENGO</a:t>
            </a:r>
            <a:r>
              <a:rPr lang="es-ES" b="1" dirty="0"/>
              <a:t> </a:t>
            </a:r>
            <a:r>
              <a:rPr lang="es-ES" b="1" dirty="0" err="1"/>
              <a:t>SARIA</a:t>
            </a:r>
            <a:endParaRPr lang="es-ES" b="1" dirty="0"/>
          </a:p>
          <a:p>
            <a:pPr marL="114300" indent="0">
              <a:buNone/>
            </a:pPr>
            <a:endParaRPr lang="es-ES" b="1" dirty="0"/>
          </a:p>
          <a:p>
            <a:r>
              <a:rPr lang="es-ES" b="1" dirty="0" err="1"/>
              <a:t>PROIEKTUAREN</a:t>
            </a:r>
            <a:r>
              <a:rPr lang="es-ES" b="1" dirty="0"/>
              <a:t> </a:t>
            </a:r>
            <a:r>
              <a:rPr lang="es-ES" b="1" dirty="0" err="1"/>
              <a:t>GARAPENA</a:t>
            </a:r>
            <a:endParaRPr lang="es-ES" b="1" dirty="0"/>
          </a:p>
          <a:p>
            <a:endParaRPr lang="es-ES" b="1" dirty="0"/>
          </a:p>
          <a:p>
            <a:r>
              <a:rPr lang="es-ES" b="1" dirty="0" err="1"/>
              <a:t>ETORKIZUNEKO</a:t>
            </a:r>
            <a:r>
              <a:rPr lang="es-ES" b="1" dirty="0"/>
              <a:t> </a:t>
            </a:r>
            <a:r>
              <a:rPr lang="es-ES" b="1" dirty="0" err="1"/>
              <a:t>ILDOAK</a:t>
            </a:r>
            <a:endParaRPr lang="es-ES" b="1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76A45F7F-34B9-9FD6-F4A5-23BC429C4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68" y="112326"/>
            <a:ext cx="2290813" cy="71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90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LAUDIOALDE LANBIDE ESKOLA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99" y="1489823"/>
            <a:ext cx="3687915" cy="307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40DAE00C-7A16-FA9B-3C3E-ACAFDA12F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6" name="Image 32" descr="Imagen que contiene interior, techo, cuarto, oficina  Descripción generada automáticamente">
            <a:extLst>
              <a:ext uri="{FF2B5EF4-FFF2-40B4-BE49-F238E27FC236}">
                <a16:creationId xmlns:a16="http://schemas.microsoft.com/office/drawing/2014/main" id="{C83F523F-78DC-4B7E-B7ED-466A7F694F5B}"/>
              </a:ext>
            </a:extLst>
          </p:cNvPr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383140" y="1489823"/>
            <a:ext cx="2379788" cy="1598877"/>
          </a:xfrm>
          <a:prstGeom prst="rect">
            <a:avLst/>
          </a:prstGeom>
        </p:spPr>
      </p:pic>
      <p:pic>
        <p:nvPicPr>
          <p:cNvPr id="8" name="Image 31" descr="Cocina con estantes blancos  Descripción generada automáticamente con confianza baja">
            <a:extLst>
              <a:ext uri="{FF2B5EF4-FFF2-40B4-BE49-F238E27FC236}">
                <a16:creationId xmlns:a16="http://schemas.microsoft.com/office/drawing/2014/main" id="{110602F0-EA8E-D6C5-5A59-D716B962242A}"/>
              </a:ext>
            </a:extLst>
          </p:cNvPr>
          <p:cNvPicPr>
            <a:picLocks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390268" y="3088700"/>
            <a:ext cx="2365832" cy="143317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20D2D97-2B99-31C1-95BC-3C409A2168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5814" y="1489824"/>
            <a:ext cx="2314454" cy="159887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4C189A0-8D3A-4B37-EED3-A7A88583AA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2226" y="3029272"/>
            <a:ext cx="2290913" cy="15394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2B45E-47C4-3778-2C20-64657CFC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LAUDIOALDE LANBIDE ESKOLA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315AF2-3022-A2D4-7A49-AD00BB657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BC9C9804-086C-0BB7-0002-B2B03F6C5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54A6B7D-29D9-7BE3-2F58-C21C5CEF7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00" y="1388481"/>
            <a:ext cx="8368200" cy="329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5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0293AD-2C4B-4377-CC0D-30F94D753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453006"/>
            <a:ext cx="8537986" cy="691119"/>
          </a:xfrm>
        </p:spPr>
        <p:txBody>
          <a:bodyPr>
            <a:noAutofit/>
          </a:bodyPr>
          <a:lstStyle/>
          <a:p>
            <a:r>
              <a:rPr lang="es-ES" sz="2400" dirty="0" err="1"/>
              <a:t>ADVANCE</a:t>
            </a:r>
            <a:r>
              <a:rPr lang="es-ES" sz="2400" dirty="0"/>
              <a:t> </a:t>
            </a:r>
            <a:r>
              <a:rPr lang="es-ES" sz="2400" dirty="0" err="1"/>
              <a:t>FACTORIES</a:t>
            </a:r>
            <a:r>
              <a:rPr lang="es-ES" sz="2400" dirty="0"/>
              <a:t> EXPO &amp; </a:t>
            </a:r>
            <a:r>
              <a:rPr lang="es-ES" sz="2400" dirty="0" err="1"/>
              <a:t>CONGRESS</a:t>
            </a:r>
            <a:r>
              <a:rPr lang="es-ES" sz="2400" dirty="0"/>
              <a:t> </a:t>
            </a:r>
            <a:r>
              <a:rPr lang="es-ES" sz="2400" dirty="0" err="1"/>
              <a:t>SARIA</a:t>
            </a:r>
            <a:endParaRPr lang="es-ES" sz="24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723D1E-81FB-EE44-54F6-DFCC519A31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LANBIDE </a:t>
            </a:r>
            <a:r>
              <a:rPr lang="es-ES" b="1" dirty="0" err="1"/>
              <a:t>HEZIKETAKO</a:t>
            </a:r>
            <a:r>
              <a:rPr lang="es-ES" b="1" dirty="0"/>
              <a:t> </a:t>
            </a:r>
            <a:r>
              <a:rPr lang="es-ES" b="1" dirty="0" err="1"/>
              <a:t>PROIEKTU</a:t>
            </a:r>
            <a:r>
              <a:rPr lang="es-ES" b="1" dirty="0"/>
              <a:t> </a:t>
            </a:r>
            <a:r>
              <a:rPr lang="es-ES" b="1" dirty="0" err="1"/>
              <a:t>BERRITZAILEEN</a:t>
            </a:r>
            <a:r>
              <a:rPr lang="es-ES" b="1" dirty="0"/>
              <a:t> </a:t>
            </a:r>
            <a:r>
              <a:rPr lang="es-ES" b="1" dirty="0" err="1"/>
              <a:t>LEHENENGO</a:t>
            </a:r>
            <a:r>
              <a:rPr lang="es-ES" b="1" dirty="0"/>
              <a:t> </a:t>
            </a:r>
            <a:r>
              <a:rPr lang="es-ES" b="1" dirty="0" err="1"/>
              <a:t>SARIA</a:t>
            </a:r>
            <a:endParaRPr lang="es-ES" b="1" dirty="0"/>
          </a:p>
          <a:p>
            <a:pPr lvl="1"/>
            <a:r>
              <a:rPr lang="es-ES" b="1" dirty="0" err="1"/>
              <a:t>Laudioaldeko</a:t>
            </a:r>
            <a:r>
              <a:rPr lang="es-ES" b="1" dirty="0"/>
              <a:t> OT </a:t>
            </a:r>
            <a:r>
              <a:rPr lang="es-ES" b="1" dirty="0" err="1"/>
              <a:t>Zibersegurtasuneko</a:t>
            </a:r>
            <a:r>
              <a:rPr lang="es-ES" b="1" dirty="0"/>
              <a:t> </a:t>
            </a:r>
            <a:r>
              <a:rPr lang="es-ES" b="1" dirty="0" err="1"/>
              <a:t>ikasleek</a:t>
            </a:r>
            <a:r>
              <a:rPr lang="es-ES" b="1" dirty="0"/>
              <a:t> “Industria </a:t>
            </a:r>
            <a:r>
              <a:rPr lang="es-ES" b="1" dirty="0" err="1"/>
              <a:t>Tailer</a:t>
            </a:r>
            <a:r>
              <a:rPr lang="es-ES" b="1" dirty="0"/>
              <a:t> baten </a:t>
            </a:r>
            <a:r>
              <a:rPr lang="es-ES" b="1" dirty="0" err="1"/>
              <a:t>eraldaketa</a:t>
            </a:r>
            <a:r>
              <a:rPr lang="es-ES" b="1" dirty="0"/>
              <a:t> </a:t>
            </a:r>
            <a:r>
              <a:rPr lang="es-ES" b="1" dirty="0" err="1"/>
              <a:t>Zibersegurua</a:t>
            </a:r>
            <a:r>
              <a:rPr lang="es-ES" b="1" dirty="0"/>
              <a:t>” </a:t>
            </a:r>
            <a:r>
              <a:rPr lang="es-ES" b="1" dirty="0" err="1"/>
              <a:t>proiektuarekin</a:t>
            </a:r>
            <a:r>
              <a:rPr lang="es-ES" b="1" dirty="0"/>
              <a:t> </a:t>
            </a:r>
            <a:r>
              <a:rPr lang="es-ES" b="1" dirty="0" err="1"/>
              <a:t>lehenengo</a:t>
            </a:r>
            <a:r>
              <a:rPr lang="es-ES" b="1" dirty="0"/>
              <a:t> </a:t>
            </a:r>
            <a:r>
              <a:rPr lang="es-ES" b="1" dirty="0" err="1"/>
              <a:t>saria</a:t>
            </a:r>
            <a:r>
              <a:rPr lang="es-ES" b="1" dirty="0"/>
              <a:t> </a:t>
            </a:r>
            <a:r>
              <a:rPr lang="es-ES" b="1" dirty="0" err="1"/>
              <a:t>lortu</a:t>
            </a:r>
            <a:r>
              <a:rPr lang="es-ES" b="1" dirty="0"/>
              <a:t> </a:t>
            </a:r>
            <a:r>
              <a:rPr lang="es-ES" b="1" dirty="0" err="1"/>
              <a:t>dute</a:t>
            </a:r>
            <a:r>
              <a:rPr lang="es-ES" b="1" dirty="0"/>
              <a:t>.</a:t>
            </a:r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1F4D337F-32AC-CC2E-9A49-2DB647406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270" y="0"/>
            <a:ext cx="2290813" cy="71154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3E33315-028E-78B0-C2C6-08B8FCCD4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33" y="2660358"/>
            <a:ext cx="2748205" cy="203013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4F06A2F-F9CB-A961-A3CE-50F75E55C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105" y="2579487"/>
            <a:ext cx="3021413" cy="211677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A46F062-78C8-BE72-AD08-3EDC80DD59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185" y="2579487"/>
            <a:ext cx="2560347" cy="205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3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87900" y="458024"/>
            <a:ext cx="8368200" cy="881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dirty="0"/>
            </a:br>
            <a:r>
              <a:rPr lang="es-ES" sz="2000" b="1" dirty="0" err="1"/>
              <a:t>Beharra</a:t>
            </a:r>
            <a:r>
              <a:rPr lang="es-ES" sz="2000" b="1" dirty="0"/>
              <a:t> eta </a:t>
            </a:r>
            <a:r>
              <a:rPr lang="es-ES" sz="2000" b="1" dirty="0" err="1"/>
              <a:t>testuingurua</a:t>
            </a:r>
            <a:r>
              <a:rPr lang="es-ES" sz="2000" b="1" dirty="0"/>
              <a:t>:</a:t>
            </a:r>
            <a:endParaRPr sz="2000" b="1"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87900" y="1339964"/>
            <a:ext cx="8368200" cy="3228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ES" dirty="0" err="1"/>
              <a:t>Fabrika</a:t>
            </a:r>
            <a:r>
              <a:rPr lang="es-ES" dirty="0"/>
              <a:t> </a:t>
            </a:r>
            <a:r>
              <a:rPr lang="es-ES" dirty="0" err="1"/>
              <a:t>tradizionalaren</a:t>
            </a:r>
            <a:r>
              <a:rPr lang="es-ES" dirty="0"/>
              <a:t> </a:t>
            </a:r>
            <a:r>
              <a:rPr lang="es-ES" dirty="0" err="1"/>
              <a:t>eraldaketa</a:t>
            </a:r>
            <a:r>
              <a:rPr lang="es-ES" dirty="0"/>
              <a:t> </a:t>
            </a:r>
            <a:r>
              <a:rPr lang="es-ES" dirty="0" err="1"/>
              <a:t>digitala</a:t>
            </a:r>
            <a:endParaRPr lang="es-ES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ES" dirty="0" err="1"/>
              <a:t>Mekanikako</a:t>
            </a:r>
            <a:r>
              <a:rPr lang="es-ES" dirty="0"/>
              <a:t> </a:t>
            </a:r>
            <a:r>
              <a:rPr lang="es-ES" dirty="0" err="1"/>
              <a:t>moduluetan</a:t>
            </a:r>
            <a:r>
              <a:rPr lang="es-ES" dirty="0"/>
              <a:t>; </a:t>
            </a:r>
            <a:r>
              <a:rPr lang="es-ES" dirty="0" err="1"/>
              <a:t>Kontzientziazioa</a:t>
            </a:r>
            <a:r>
              <a:rPr lang="es-ES" dirty="0"/>
              <a:t> eta </a:t>
            </a:r>
            <a:r>
              <a:rPr lang="es-ES" dirty="0" err="1"/>
              <a:t>lan</a:t>
            </a:r>
            <a:r>
              <a:rPr lang="es-ES" dirty="0"/>
              <a:t> </a:t>
            </a:r>
            <a:r>
              <a:rPr lang="es-ES" dirty="0" err="1"/>
              <a:t>egiteko</a:t>
            </a:r>
            <a:r>
              <a:rPr lang="es-ES" dirty="0"/>
              <a:t> </a:t>
            </a:r>
            <a:r>
              <a:rPr lang="es-ES" dirty="0" err="1"/>
              <a:t>moduaren</a:t>
            </a:r>
            <a:r>
              <a:rPr lang="es-ES" dirty="0"/>
              <a:t> </a:t>
            </a:r>
            <a:r>
              <a:rPr lang="es-ES" dirty="0" err="1"/>
              <a:t>aldaketa</a:t>
            </a:r>
            <a:r>
              <a:rPr lang="es-ES" dirty="0"/>
              <a:t>.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ES" dirty="0"/>
              <a:t>OT </a:t>
            </a:r>
            <a:r>
              <a:rPr lang="es-ES" dirty="0" err="1"/>
              <a:t>Zibersegurtasunaren</a:t>
            </a:r>
            <a:r>
              <a:rPr lang="es-ES" dirty="0"/>
              <a:t> </a:t>
            </a:r>
            <a:r>
              <a:rPr lang="es-ES" dirty="0" err="1"/>
              <a:t>ikuspegitik</a:t>
            </a:r>
            <a:r>
              <a:rPr lang="es-ES" dirty="0"/>
              <a:t> </a:t>
            </a:r>
            <a:r>
              <a:rPr lang="es-ES" dirty="0" err="1"/>
              <a:t>diseinatu</a:t>
            </a:r>
            <a:r>
              <a:rPr lang="es-ES" dirty="0"/>
              <a:t> </a:t>
            </a:r>
            <a:r>
              <a:rPr lang="es-ES" dirty="0" err="1"/>
              <a:t>beharreko</a:t>
            </a:r>
            <a:r>
              <a:rPr lang="es-ES" dirty="0"/>
              <a:t> estrategia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endParaRPr lang="es-ES" dirty="0"/>
          </a:p>
          <a:p>
            <a:pPr>
              <a:spcBef>
                <a:spcPts val="1200"/>
              </a:spcBef>
            </a:pPr>
            <a:endParaRPr lang="es-ES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endParaRPr lang="es-ES" dirty="0"/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604D4894-DBD8-96AA-8354-C3F670AEA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5E9DF18-CB17-ABFF-3F6C-393AA1767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900" y="3689743"/>
            <a:ext cx="1401152" cy="107379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F45DBA8-B694-8C87-17F5-447A6FD6D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256" y="3451221"/>
            <a:ext cx="1103174" cy="162490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E157E27-D3B9-78A0-EE59-94672AD14F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00587" y="3438241"/>
            <a:ext cx="3305263" cy="1678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87900" y="574775"/>
            <a:ext cx="8368200" cy="7115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/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dirty="0"/>
            </a:br>
            <a:r>
              <a:rPr lang="es-ES" sz="2000" b="1" dirty="0" err="1"/>
              <a:t>Helburuak</a:t>
            </a:r>
            <a:r>
              <a:rPr lang="es-ES" sz="2000" b="1" dirty="0"/>
              <a:t> OT </a:t>
            </a:r>
            <a:r>
              <a:rPr lang="es-ES" sz="2000" b="1" dirty="0" err="1"/>
              <a:t>Zibersegurtasunaren</a:t>
            </a:r>
            <a:r>
              <a:rPr lang="es-ES" sz="2000" b="1" dirty="0"/>
              <a:t> </a:t>
            </a:r>
            <a:r>
              <a:rPr lang="es-ES" sz="2000" b="1" dirty="0" err="1"/>
              <a:t>ikuspegitik</a:t>
            </a:r>
            <a:r>
              <a:rPr lang="es-ES" sz="2000" b="1" dirty="0"/>
              <a:t>:</a:t>
            </a:r>
            <a:endParaRPr sz="2000" b="1" dirty="0"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dirty="0" err="1"/>
              <a:t>Segurtasun-estandar</a:t>
            </a:r>
            <a:r>
              <a:rPr lang="es-ES" dirty="0"/>
              <a:t> </a:t>
            </a:r>
            <a:r>
              <a:rPr lang="es-ES" dirty="0" err="1"/>
              <a:t>internazionalekin</a:t>
            </a:r>
            <a:r>
              <a:rPr lang="es-ES" dirty="0"/>
              <a:t> (ISA/IEC 62443, </a:t>
            </a:r>
            <a:r>
              <a:rPr lang="es-ES" dirty="0" err="1"/>
              <a:t>NIST</a:t>
            </a:r>
            <a:r>
              <a:rPr lang="es-ES" dirty="0"/>
              <a:t> 800-</a:t>
            </a:r>
            <a:r>
              <a:rPr lang="es-ES" dirty="0" err="1"/>
              <a:t>82r3</a:t>
            </a:r>
            <a:r>
              <a:rPr lang="es-ES" dirty="0"/>
              <a:t> eta </a:t>
            </a:r>
            <a:r>
              <a:rPr lang="es-ES" dirty="0" err="1"/>
              <a:t>NIST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) bat </a:t>
            </a:r>
            <a:r>
              <a:rPr lang="es-ES" dirty="0" err="1"/>
              <a:t>datorren</a:t>
            </a:r>
            <a:r>
              <a:rPr lang="es-ES" dirty="0"/>
              <a:t> industria-</a:t>
            </a:r>
            <a:r>
              <a:rPr lang="es-ES" dirty="0" err="1"/>
              <a:t>ingurune</a:t>
            </a:r>
            <a:r>
              <a:rPr lang="es-ES" dirty="0"/>
              <a:t> </a:t>
            </a:r>
            <a:r>
              <a:rPr lang="es-ES" dirty="0" err="1"/>
              <a:t>segurua</a:t>
            </a:r>
            <a:r>
              <a:rPr lang="es-ES" dirty="0"/>
              <a:t> </a:t>
            </a:r>
            <a:r>
              <a:rPr lang="es-ES" dirty="0" err="1"/>
              <a:t>diseinatzea</a:t>
            </a:r>
            <a:endParaRPr lang="es-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s-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dirty="0"/>
              <a:t>IT/OT </a:t>
            </a:r>
            <a:r>
              <a:rPr lang="es-ES" dirty="0" err="1"/>
              <a:t>sistemak</a:t>
            </a:r>
            <a:r>
              <a:rPr lang="es-ES" dirty="0"/>
              <a:t> </a:t>
            </a:r>
            <a:r>
              <a:rPr lang="es-ES" dirty="0" err="1"/>
              <a:t>babestuko</a:t>
            </a:r>
            <a:r>
              <a:rPr lang="es-ES" dirty="0"/>
              <a:t> </a:t>
            </a:r>
            <a:r>
              <a:rPr lang="es-ES" dirty="0" err="1"/>
              <a:t>dituen</a:t>
            </a:r>
            <a:r>
              <a:rPr lang="es-ES" dirty="0"/>
              <a:t> </a:t>
            </a:r>
            <a:r>
              <a:rPr lang="es-ES" dirty="0" err="1"/>
              <a:t>sare</a:t>
            </a:r>
            <a:r>
              <a:rPr lang="es-ES" dirty="0"/>
              <a:t> </a:t>
            </a:r>
            <a:r>
              <a:rPr lang="es-ES" dirty="0" err="1"/>
              <a:t>segmentatuaren</a:t>
            </a:r>
            <a:r>
              <a:rPr lang="es-ES" dirty="0"/>
              <a:t> </a:t>
            </a:r>
            <a:r>
              <a:rPr lang="es-ES" dirty="0" err="1"/>
              <a:t>arkitektura</a:t>
            </a:r>
            <a:r>
              <a:rPr lang="es-ES" dirty="0"/>
              <a:t> </a:t>
            </a:r>
            <a:r>
              <a:rPr lang="es-ES" dirty="0" err="1"/>
              <a:t>ezartzea</a:t>
            </a:r>
            <a:endParaRPr lang="es-E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dirty="0" err="1"/>
              <a:t>Etorkizuneko</a:t>
            </a:r>
            <a:r>
              <a:rPr lang="es-ES" dirty="0"/>
              <a:t> </a:t>
            </a:r>
            <a:r>
              <a:rPr lang="es-ES" dirty="0" err="1"/>
              <a:t>profesionalak</a:t>
            </a:r>
            <a:r>
              <a:rPr lang="es-ES" dirty="0"/>
              <a:t> </a:t>
            </a:r>
            <a:r>
              <a:rPr lang="es-ES" dirty="0" err="1"/>
              <a:t>zibersegurtasun</a:t>
            </a:r>
            <a:r>
              <a:rPr lang="es-ES" dirty="0"/>
              <a:t> </a:t>
            </a:r>
            <a:r>
              <a:rPr lang="es-ES" dirty="0" err="1"/>
              <a:t>industrialean</a:t>
            </a:r>
            <a:r>
              <a:rPr lang="es-ES" dirty="0"/>
              <a:t> </a:t>
            </a:r>
            <a:r>
              <a:rPr lang="es-ES" dirty="0" err="1"/>
              <a:t>prestatzea</a:t>
            </a:r>
            <a:endParaRPr lang="es-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s-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b="1" dirty="0" err="1"/>
              <a:t>Kontrol-sistemetan</a:t>
            </a:r>
            <a:r>
              <a:rPr lang="es-ES" b="1" dirty="0"/>
              <a:t> </a:t>
            </a:r>
            <a:r>
              <a:rPr lang="es-ES" b="1" dirty="0" err="1"/>
              <a:t>erasoa</a:t>
            </a:r>
            <a:r>
              <a:rPr lang="es-ES" b="1" dirty="0"/>
              <a:t> eta </a:t>
            </a:r>
            <a:r>
              <a:rPr lang="es-ES" b="1" dirty="0" err="1"/>
              <a:t>defentsa</a:t>
            </a:r>
            <a:r>
              <a:rPr lang="es-ES" b="1" dirty="0"/>
              <a:t> </a:t>
            </a:r>
            <a:r>
              <a:rPr lang="es-ES" b="1" dirty="0" err="1"/>
              <a:t>simulazioak</a:t>
            </a:r>
            <a:r>
              <a:rPr lang="es-ES" b="1" dirty="0"/>
              <a:t> </a:t>
            </a:r>
            <a:r>
              <a:rPr lang="es-ES" b="1" dirty="0" err="1"/>
              <a:t>egiteko</a:t>
            </a:r>
            <a:r>
              <a:rPr lang="es-ES" b="1" dirty="0"/>
              <a:t> </a:t>
            </a:r>
            <a:r>
              <a:rPr lang="es-ES" dirty="0" err="1"/>
              <a:t>prestakuntza-ingurune</a:t>
            </a:r>
            <a:r>
              <a:rPr lang="es-ES" dirty="0"/>
              <a:t> bat </a:t>
            </a:r>
            <a:r>
              <a:rPr lang="es-ES" dirty="0" err="1"/>
              <a:t>sortzea</a:t>
            </a:r>
            <a:r>
              <a:rPr lang="es-ES" dirty="0"/>
              <a:t> </a:t>
            </a:r>
            <a:endParaRPr lang="es-ES" b="1" dirty="0">
              <a:sym typeface="Wingdings" panose="05000000000000000000" pitchFamily="2" charset="2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s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6" name="Imagen 5" descr="Texto&#10;&#10;El contenido generado por IA puede ser incorrecto.">
            <a:extLst>
              <a:ext uri="{FF2B5EF4-FFF2-40B4-BE49-F238E27FC236}">
                <a16:creationId xmlns:a16="http://schemas.microsoft.com/office/drawing/2014/main" id="{09EFFAFB-E968-EEFE-1DA9-3E54F0935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84FD69-A305-B9B6-F89F-8DB4D898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dirty="0"/>
            </a:br>
            <a:r>
              <a:rPr lang="es-ES" sz="2000" b="1" dirty="0" err="1"/>
              <a:t>2023tik</a:t>
            </a:r>
            <a:r>
              <a:rPr lang="es-ES" sz="2000" b="1" dirty="0"/>
              <a:t> </a:t>
            </a:r>
            <a:r>
              <a:rPr lang="es-ES" sz="2000" b="1" dirty="0" err="1"/>
              <a:t>egindako</a:t>
            </a:r>
            <a:r>
              <a:rPr lang="es-ES" sz="2000" b="1" dirty="0"/>
              <a:t> </a:t>
            </a:r>
            <a:r>
              <a:rPr lang="es-ES" sz="2000" b="1" dirty="0" err="1"/>
              <a:t>ibilbidea</a:t>
            </a:r>
            <a:r>
              <a:rPr lang="es-ES" sz="2000" b="1" dirty="0"/>
              <a:t>:</a:t>
            </a:r>
            <a:endParaRPr lang="es-ES" b="1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76A005-B803-F7A4-05EE-88BB0E2F9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342239"/>
            <a:ext cx="8368200" cy="3226485"/>
          </a:xfrm>
        </p:spPr>
        <p:txBody>
          <a:bodyPr>
            <a:normAutofit fontScale="85000" lnSpcReduction="10000"/>
          </a:bodyPr>
          <a:lstStyle/>
          <a:p>
            <a:pPr marL="0" marR="5080" indent="0" algn="just">
              <a:lnSpc>
                <a:spcPct val="114999"/>
              </a:lnSpc>
              <a:spcBef>
                <a:spcPts val="100"/>
              </a:spcBef>
              <a:buNone/>
            </a:pPr>
            <a:r>
              <a:rPr lang="es-ES" spc="-65" dirty="0">
                <a:solidFill>
                  <a:srgbClr val="FFFFFF"/>
                </a:solidFill>
                <a:latin typeface="Trebuchet MS"/>
                <a:cs typeface="Trebuchet MS"/>
              </a:rPr>
              <a:t>1.- </a:t>
            </a:r>
            <a:r>
              <a:rPr lang="es-ES" spc="-65" dirty="0" err="1">
                <a:solidFill>
                  <a:srgbClr val="FFFFFF"/>
                </a:solidFill>
                <a:latin typeface="Trebuchet MS"/>
                <a:cs typeface="Trebuchet MS"/>
              </a:rPr>
              <a:t>Helburuak</a:t>
            </a:r>
            <a:r>
              <a:rPr lang="es-ES" spc="-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65" dirty="0" err="1">
                <a:solidFill>
                  <a:srgbClr val="FFFFFF"/>
                </a:solidFill>
                <a:latin typeface="Trebuchet MS"/>
                <a:cs typeface="Trebuchet MS"/>
              </a:rPr>
              <a:t>finkatu</a:t>
            </a:r>
            <a:r>
              <a:rPr lang="es-ES" spc="-11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lang="es-ES" spc="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25" dirty="0" err="1">
                <a:solidFill>
                  <a:srgbClr val="FFFFFF"/>
                </a:solidFill>
                <a:latin typeface="Trebuchet MS"/>
                <a:cs typeface="Trebuchet MS"/>
              </a:rPr>
              <a:t>Zer</a:t>
            </a:r>
            <a:r>
              <a:rPr lang="es-ES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25" dirty="0" err="1">
                <a:solidFill>
                  <a:srgbClr val="FFFFFF"/>
                </a:solidFill>
                <a:latin typeface="Trebuchet MS"/>
                <a:cs typeface="Trebuchet MS"/>
              </a:rPr>
              <a:t>digitalizatu</a:t>
            </a:r>
            <a:r>
              <a:rPr lang="es-ES" spc="-85" dirty="0">
                <a:solidFill>
                  <a:srgbClr val="FFFFFF"/>
                </a:solidFill>
                <a:latin typeface="Trebuchet MS"/>
                <a:cs typeface="Trebuchet MS"/>
              </a:rPr>
              <a:t>?</a:t>
            </a:r>
            <a:r>
              <a:rPr lang="es-ES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50" dirty="0" err="1">
                <a:solidFill>
                  <a:srgbClr val="FFFFFF"/>
                </a:solidFill>
                <a:latin typeface="Trebuchet MS"/>
                <a:cs typeface="Trebuchet MS"/>
              </a:rPr>
              <a:t>Zein</a:t>
            </a:r>
            <a:r>
              <a:rPr lang="es-ES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50" dirty="0" err="1">
                <a:solidFill>
                  <a:srgbClr val="FFFFFF"/>
                </a:solidFill>
                <a:latin typeface="Trebuchet MS"/>
                <a:cs typeface="Trebuchet MS"/>
              </a:rPr>
              <a:t>datu</a:t>
            </a:r>
            <a:r>
              <a:rPr lang="es-ES" spc="-50" dirty="0">
                <a:solidFill>
                  <a:srgbClr val="FFFFFF"/>
                </a:solidFill>
                <a:latin typeface="Trebuchet MS"/>
                <a:cs typeface="Trebuchet MS"/>
              </a:rPr>
              <a:t> jaso </a:t>
            </a:r>
            <a:r>
              <a:rPr lang="es-ES" spc="-50" dirty="0" err="1">
                <a:solidFill>
                  <a:srgbClr val="FFFFFF"/>
                </a:solidFill>
                <a:latin typeface="Trebuchet MS"/>
                <a:cs typeface="Trebuchet MS"/>
              </a:rPr>
              <a:t>nahi</a:t>
            </a:r>
            <a:r>
              <a:rPr lang="es-ES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50" dirty="0" err="1">
                <a:solidFill>
                  <a:srgbClr val="FFFFFF"/>
                </a:solidFill>
                <a:latin typeface="Trebuchet MS"/>
                <a:cs typeface="Trebuchet MS"/>
              </a:rPr>
              <a:t>ditugu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?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Zertarako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?</a:t>
            </a: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2.-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Tailerraren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konektibitate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fisikoa</a:t>
            </a: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3.-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Tornoen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sentsorika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eta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datu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bilketa</a:t>
            </a: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4.-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Aplikazioak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instalatzeko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azpiegitura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prestatu</a:t>
            </a: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5.- Prisma eta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Odoo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aplikazioen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instalazioa</a:t>
            </a: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6.-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Odoo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eta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Tornoen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arteko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komunikazioa</a:t>
            </a: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spc="-10" dirty="0" err="1">
                <a:solidFill>
                  <a:srgbClr val="FFFFFF"/>
                </a:solidFill>
                <a:latin typeface="Trebuchet MS"/>
                <a:cs typeface="Trebuchet MS"/>
              </a:rPr>
              <a:t>konfiguratu</a:t>
            </a: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endParaRPr lang="es-ES" spc="-1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marL="0" indent="0">
              <a:lnSpc>
                <a:spcPct val="100000"/>
              </a:lnSpc>
              <a:spcBef>
                <a:spcPts val="215"/>
              </a:spcBef>
              <a:buNone/>
            </a:pPr>
            <a:r>
              <a:rPr lang="es-ES" spc="-10" dirty="0">
                <a:solidFill>
                  <a:srgbClr val="FFFFFF"/>
                </a:solidFill>
                <a:latin typeface="Trebuchet MS"/>
                <a:cs typeface="Trebuchet MS"/>
              </a:rPr>
              <a:t>7.- </a:t>
            </a:r>
            <a:r>
              <a:rPr lang="es-ES" b="1" spc="-10" dirty="0" err="1">
                <a:solidFill>
                  <a:srgbClr val="FFFFFF"/>
                </a:solidFill>
                <a:latin typeface="Trebuchet MS"/>
                <a:cs typeface="Trebuchet MS"/>
              </a:rPr>
              <a:t>Tailer</a:t>
            </a:r>
            <a:r>
              <a:rPr lang="es-ES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b="1" spc="-10" dirty="0" err="1">
                <a:solidFill>
                  <a:srgbClr val="FFFFFF"/>
                </a:solidFill>
                <a:latin typeface="Trebuchet MS"/>
                <a:cs typeface="Trebuchet MS"/>
              </a:rPr>
              <a:t>mekanikoko</a:t>
            </a:r>
            <a:r>
              <a:rPr lang="es-ES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b="1" spc="-10" dirty="0" err="1">
                <a:solidFill>
                  <a:srgbClr val="FFFFFF"/>
                </a:solidFill>
                <a:latin typeface="Trebuchet MS"/>
                <a:cs typeface="Trebuchet MS"/>
              </a:rPr>
              <a:t>sarearen</a:t>
            </a:r>
            <a:r>
              <a:rPr lang="es-ES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b="1" spc="-10" dirty="0" err="1">
                <a:solidFill>
                  <a:srgbClr val="FFFFFF"/>
                </a:solidFill>
                <a:latin typeface="Trebuchet MS"/>
                <a:cs typeface="Trebuchet MS"/>
              </a:rPr>
              <a:t>segmentazioa</a:t>
            </a:r>
            <a:r>
              <a:rPr lang="es-ES" b="1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s-ES" b="1" spc="-10" dirty="0">
                <a:solidFill>
                  <a:srgbClr val="FFFFFF"/>
                </a:solidFill>
                <a:latin typeface="Trebuchet MS"/>
                <a:cs typeface="Trebuchet MS"/>
                <a:sym typeface="Wingdings" panose="05000000000000000000" pitchFamily="2" charset="2"/>
              </a:rPr>
              <a:t> OT </a:t>
            </a:r>
            <a:r>
              <a:rPr lang="es-ES" b="1" spc="-10" dirty="0" err="1">
                <a:solidFill>
                  <a:srgbClr val="FFFFFF"/>
                </a:solidFill>
                <a:latin typeface="Trebuchet MS"/>
                <a:cs typeface="Trebuchet MS"/>
                <a:sym typeface="Wingdings" panose="05000000000000000000" pitchFamily="2" charset="2"/>
              </a:rPr>
              <a:t>segmentazioa</a:t>
            </a:r>
            <a:endParaRPr lang="es-ES" b="1" dirty="0">
              <a:latin typeface="Trebuchet MS"/>
              <a:cs typeface="Trebuchet MS"/>
            </a:endParaRPr>
          </a:p>
          <a:p>
            <a:endParaRPr lang="es-ES" dirty="0"/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97C0BEE1-7FC8-5C59-147C-1886B77AF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87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/>
            <a:r>
              <a:rPr lang="es-ES" dirty="0" err="1"/>
              <a:t>PROIEKTUAREN</a:t>
            </a:r>
            <a:r>
              <a:rPr lang="es-ES" dirty="0"/>
              <a:t> </a:t>
            </a:r>
            <a:r>
              <a:rPr lang="es-ES" dirty="0" err="1"/>
              <a:t>GARAPENA</a:t>
            </a:r>
            <a:br>
              <a:rPr lang="es-ES" dirty="0"/>
            </a:br>
            <a:r>
              <a:rPr lang="es-ES" sz="2000" b="1" dirty="0" err="1"/>
              <a:t>Zer</a:t>
            </a:r>
            <a:r>
              <a:rPr lang="es-ES" sz="2000" b="1" dirty="0"/>
              <a:t> </a:t>
            </a:r>
            <a:r>
              <a:rPr lang="es-ES" sz="2000" b="1" dirty="0" err="1"/>
              <a:t>lortu</a:t>
            </a:r>
            <a:r>
              <a:rPr lang="es-ES" sz="2000" b="1" dirty="0"/>
              <a:t> da?</a:t>
            </a:r>
            <a:endParaRPr sz="2000"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02125" y="1251699"/>
            <a:ext cx="8454000" cy="334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4620" lvl="0" indent="0" algn="just">
              <a:spcBef>
                <a:spcPts val="1200"/>
              </a:spcBef>
              <a:buSzPct val="100000"/>
              <a:buNone/>
            </a:pPr>
            <a:r>
              <a:rPr lang="es-ES" sz="1600" dirty="0"/>
              <a:t>Industria-</a:t>
            </a:r>
            <a:r>
              <a:rPr lang="es-ES" sz="1600" dirty="0" err="1"/>
              <a:t>ekosistema</a:t>
            </a:r>
            <a:r>
              <a:rPr lang="es-ES" sz="1600" dirty="0"/>
              <a:t> </a:t>
            </a:r>
            <a:r>
              <a:rPr lang="es-ES" sz="1600" dirty="0" err="1"/>
              <a:t>konektatua</a:t>
            </a:r>
            <a:r>
              <a:rPr lang="es-ES" sz="1600" dirty="0"/>
              <a:t> </a:t>
            </a:r>
            <a:r>
              <a:rPr lang="es-ES" sz="1600" dirty="0" err="1"/>
              <a:t>garatu</a:t>
            </a:r>
            <a:r>
              <a:rPr lang="es-ES" sz="1600" dirty="0"/>
              <a:t> da, </a:t>
            </a:r>
            <a:r>
              <a:rPr lang="es-ES" sz="1600" b="1" dirty="0" err="1"/>
              <a:t>zibersegurtasuna</a:t>
            </a:r>
            <a:r>
              <a:rPr lang="es-ES" sz="1600" b="1" dirty="0"/>
              <a:t> eta </a:t>
            </a:r>
            <a:r>
              <a:rPr lang="es-ES" sz="1600" b="1" dirty="0" err="1"/>
              <a:t>automatizazioa</a:t>
            </a:r>
            <a:r>
              <a:rPr lang="es-ES" sz="1600" dirty="0"/>
              <a:t> </a:t>
            </a:r>
            <a:r>
              <a:rPr lang="es-ES" sz="1600" dirty="0" err="1"/>
              <a:t>uztartuz</a:t>
            </a:r>
            <a:r>
              <a:rPr lang="es-ES" sz="1600" dirty="0"/>
              <a:t>. </a:t>
            </a:r>
            <a:r>
              <a:rPr lang="es-ES" sz="1600" b="1" dirty="0" err="1"/>
              <a:t>Dijitalizatutako</a:t>
            </a:r>
            <a:r>
              <a:rPr lang="es-ES" sz="1600" b="1" dirty="0"/>
              <a:t> </a:t>
            </a:r>
            <a:r>
              <a:rPr lang="es-ES" sz="1600" b="1" dirty="0" err="1"/>
              <a:t>tailerrak</a:t>
            </a:r>
            <a:r>
              <a:rPr lang="es-ES" sz="1600" b="1" dirty="0"/>
              <a:t> </a:t>
            </a:r>
            <a:r>
              <a:rPr lang="es-ES" sz="1600" dirty="0" err="1"/>
              <a:t>sentsorizazioa</a:t>
            </a:r>
            <a:r>
              <a:rPr lang="es-ES" sz="1600" dirty="0"/>
              <a:t> </a:t>
            </a:r>
            <a:r>
              <a:rPr lang="es-ES" sz="1600" dirty="0" err="1"/>
              <a:t>dauka</a:t>
            </a:r>
            <a:r>
              <a:rPr lang="es-ES" sz="1600" dirty="0"/>
              <a:t> </a:t>
            </a:r>
            <a:r>
              <a:rPr lang="es-ES" sz="1600" dirty="0" err="1"/>
              <a:t>tornuetan</a:t>
            </a:r>
            <a:r>
              <a:rPr lang="es-ES" sz="1600" dirty="0"/>
              <a:t> eta </a:t>
            </a:r>
            <a:r>
              <a:rPr lang="es-ES" sz="1600" dirty="0" err="1"/>
              <a:t>GMAO</a:t>
            </a:r>
            <a:r>
              <a:rPr lang="es-ES" sz="1600" dirty="0"/>
              <a:t> (Prisma) eta ERP (</a:t>
            </a:r>
            <a:r>
              <a:rPr lang="es-ES" sz="1600" dirty="0" err="1"/>
              <a:t>Odoo</a:t>
            </a:r>
            <a:r>
              <a:rPr lang="es-ES" sz="1600" dirty="0"/>
              <a:t>) </a:t>
            </a:r>
            <a:r>
              <a:rPr lang="es-ES" sz="1600" dirty="0" err="1"/>
              <a:t>baliabideen</a:t>
            </a:r>
            <a:r>
              <a:rPr lang="es-ES" sz="1600" dirty="0"/>
              <a:t> </a:t>
            </a:r>
            <a:r>
              <a:rPr lang="es-ES" sz="1600" dirty="0" err="1"/>
              <a:t>kudeaketarako</a:t>
            </a:r>
            <a:r>
              <a:rPr lang="es-ES" sz="1600" dirty="0"/>
              <a:t>. </a:t>
            </a:r>
            <a:r>
              <a:rPr lang="es-ES" sz="1600" dirty="0" err="1"/>
              <a:t>Backup</a:t>
            </a:r>
            <a:r>
              <a:rPr lang="es-ES" sz="1600" dirty="0"/>
              <a:t> </a:t>
            </a:r>
            <a:r>
              <a:rPr lang="es-ES" sz="1600" dirty="0" err="1"/>
              <a:t>Serbitzari</a:t>
            </a:r>
            <a:r>
              <a:rPr lang="es-ES" sz="1600" dirty="0"/>
              <a:t> bat ere </a:t>
            </a:r>
            <a:r>
              <a:rPr lang="es-ES" sz="1600" dirty="0" err="1"/>
              <a:t>bada</a:t>
            </a:r>
            <a:r>
              <a:rPr lang="es-ES" sz="1600" dirty="0"/>
              <a:t> bai </a:t>
            </a:r>
            <a:r>
              <a:rPr lang="es-ES" sz="1600" dirty="0" err="1"/>
              <a:t>makina</a:t>
            </a:r>
            <a:r>
              <a:rPr lang="es-ES" sz="1600" dirty="0"/>
              <a:t> </a:t>
            </a:r>
            <a:r>
              <a:rPr lang="es-ES" sz="1600" dirty="0" err="1"/>
              <a:t>birtualen</a:t>
            </a:r>
            <a:r>
              <a:rPr lang="es-ES" sz="1600" dirty="0"/>
              <a:t> eta baita programen </a:t>
            </a:r>
            <a:r>
              <a:rPr lang="es-ES" sz="1600" dirty="0" err="1"/>
              <a:t>kopiak</a:t>
            </a:r>
            <a:r>
              <a:rPr lang="es-ES" sz="1600" dirty="0"/>
              <a:t> </a:t>
            </a:r>
            <a:r>
              <a:rPr lang="es-ES" sz="1600" dirty="0" err="1"/>
              <a:t>egiteko</a:t>
            </a:r>
            <a:r>
              <a:rPr lang="es-ES" sz="1600" dirty="0"/>
              <a:t>.</a:t>
            </a:r>
          </a:p>
        </p:txBody>
      </p:sp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50C4C438-C675-0C3B-273F-F3B1773B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437" y="67375"/>
            <a:ext cx="2290813" cy="71154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8B58580-3A06-1C28-908C-7B47D6FBE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10" y="2807220"/>
            <a:ext cx="2252007" cy="165125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F14AECD-3A91-00FB-9DC8-7799369C6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5448" y="2807220"/>
            <a:ext cx="2193747" cy="157630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D56CE44-B6F1-BF7A-D750-E45EC879C6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0226" y="2730646"/>
            <a:ext cx="3058357" cy="15522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395</Words>
  <Application>Microsoft Office PowerPoint</Application>
  <PresentationFormat>Presentación en pantalla (16:9)</PresentationFormat>
  <Paragraphs>76</Paragraphs>
  <Slides>14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Roboto</vt:lpstr>
      <vt:lpstr>Wingdings</vt:lpstr>
      <vt:lpstr>Arial</vt:lpstr>
      <vt:lpstr>Trebuchet MS</vt:lpstr>
      <vt:lpstr>Roboto Slab</vt:lpstr>
      <vt:lpstr>Marina</vt:lpstr>
      <vt:lpstr>Industria Tailer baten Eraldaketa Digital Zibersegurua</vt:lpstr>
      <vt:lpstr>AURKIBIDEA</vt:lpstr>
      <vt:lpstr>LAUDIOALDE LANBIDE ESKOLA</vt:lpstr>
      <vt:lpstr>LAUDIOALDE LANBIDE ESKOLA</vt:lpstr>
      <vt:lpstr>ADVANCE FACTORIES EXPO &amp; CONGRESS SARIA</vt:lpstr>
      <vt:lpstr>PROIEKTUAREN GARAPENA Beharra eta testuingurua:</vt:lpstr>
      <vt:lpstr>PROIEKTUAREN GARAPENA Helburuak OT Zibersegurtasunaren ikuspegitik:</vt:lpstr>
      <vt:lpstr>PROIEKTUAREN GARAPENA 2023tik egindako ibilbidea:</vt:lpstr>
      <vt:lpstr>PROIEKTUAREN GARAPENA Zer lortu da?</vt:lpstr>
      <vt:lpstr>Presentación de PowerPoint</vt:lpstr>
      <vt:lpstr>PROIEKTUAREN GARAPENA Tailerra/OT segmentatzen</vt:lpstr>
      <vt:lpstr>Presentación de PowerPoint</vt:lpstr>
      <vt:lpstr>Presentación de PowerPoint</vt:lpstr>
      <vt:lpstr>2025-2026ko  ILDOAK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aurkene jauregi torrealdai</dc:creator>
  <cp:lastModifiedBy>aurkene jauregi torrealdai</cp:lastModifiedBy>
  <cp:revision>115</cp:revision>
  <dcterms:modified xsi:type="dcterms:W3CDTF">2025-06-24T04:21:26Z</dcterms:modified>
</cp:coreProperties>
</file>